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48354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/>
        </p:nvSpPr>
        <p:spPr>
          <a:xfrm>
            <a:off x="6101080" y="211425"/>
            <a:ext cx="2666998" cy="553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 the total value of your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284F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Display Campaigns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0" u="none" strike="noStrike" cap="none" baseline="0">
              <a:solidFill>
                <a:srgbClr val="E7284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6816564" y="0"/>
            <a:ext cx="1857535" cy="215999"/>
          </a:xfrm>
          <a:prstGeom prst="rect">
            <a:avLst/>
          </a:prstGeom>
          <a:solidFill>
            <a:srgbClr val="E7284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4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6350" algn="l" rtl="0">
              <a:spcBef>
                <a:spcPts val="56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4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6350" algn="l" rtl="0">
              <a:spcBef>
                <a:spcPts val="560"/>
              </a:spcBef>
              <a:buClr>
                <a:schemeClr val="dk1"/>
              </a:buClr>
              <a:buFont typeface="Calibri"/>
              <a:buChar char="•"/>
              <a:defRPr/>
            </a:lvl2pPr>
            <a:lvl3pPr marL="1143000" indent="127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4pPr>
            <a:lvl5pPr marL="20574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5pPr>
            <a:lvl6pPr marL="25146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254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sid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608629" y="5783512"/>
            <a:ext cx="1161130" cy="70226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003402" y="5783512"/>
            <a:ext cx="1161130" cy="70226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6101080" y="211425"/>
            <a:ext cx="2666998" cy="553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 the total value of your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284F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Display Campaigns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1" i="0" u="none" strike="noStrike" cap="none" baseline="0">
              <a:solidFill>
                <a:srgbClr val="E7284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816564" y="0"/>
            <a:ext cx="1857535" cy="215999"/>
          </a:xfrm>
          <a:prstGeom prst="rect">
            <a:avLst/>
          </a:prstGeom>
          <a:solidFill>
            <a:srgbClr val="E7284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4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63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4pPr>
            <a:lvl5pPr marL="20574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5pPr>
            <a:lvl6pPr marL="25146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/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914400" lvl="2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371600" lvl="3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1828800" lvl="4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286000" lvl="5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2743200" lvl="6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200400" lvl="7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  <a:p>
            <a:pPr marL="3657600" lvl="8" indent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495300" y="3305810"/>
            <a:ext cx="5469465" cy="8461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472439" y="897340"/>
            <a:ext cx="8354058" cy="3593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30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View-Through Conversion Reporting on the Google Display Network.</a:t>
            </a:r>
          </a:p>
        </p:txBody>
      </p:sp>
      <p:pic>
        <p:nvPicPr>
          <p:cNvPr id="4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472439" y="988058"/>
            <a:ext cx="8173720" cy="1579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a conversion?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907235" y="6146314"/>
            <a:ext cx="6435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6406973" y="6146314"/>
            <a:ext cx="830546" cy="289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How?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7174049" y="6146314"/>
            <a:ext cx="669663" cy="277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91" name="Shape 91"/>
          <p:cNvCxnSpPr/>
          <p:nvPr/>
        </p:nvCxnSpPr>
        <p:spPr>
          <a:xfrm>
            <a:off x="6089796" y="6076926"/>
            <a:ext cx="2100501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92" name="Shape 92"/>
          <p:cNvSpPr/>
          <p:nvPr/>
        </p:nvSpPr>
        <p:spPr>
          <a:xfrm>
            <a:off x="6093182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78236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7471553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608979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97" name="Shape 97"/>
          <p:cNvCxnSpPr/>
          <p:nvPr/>
        </p:nvCxnSpPr>
        <p:spPr>
          <a:xfrm>
            <a:off x="6150703" y="6073387"/>
            <a:ext cx="358193" cy="0"/>
          </a:xfrm>
          <a:prstGeom prst="straightConnector1">
            <a:avLst/>
          </a:prstGeom>
          <a:noFill/>
          <a:ln w="34925" cap="flat">
            <a:solidFill>
              <a:srgbClr val="E7284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8" name="Shape 98"/>
          <p:cNvSpPr txBox="1"/>
          <p:nvPr/>
        </p:nvSpPr>
        <p:spPr>
          <a:xfrm>
            <a:off x="505275" y="1929723"/>
            <a:ext cx="7260000" cy="3674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conversion is when a customer who clicked your ad completes an action on your website.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Conversions can happen in two ways: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Click-through conversion (CTC)</a:t>
            </a:r>
            <a:b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Those who saw the display ad, clicked and converted.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	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View-through conversion (VTC) </a:t>
            </a:r>
            <a:b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Those who saw a display ad and did not click, but later visited the advertiser’s site </a:t>
            </a:r>
            <a:b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and converted (for example, did a search and visited the site).</a:t>
            </a:r>
          </a:p>
        </p:txBody>
      </p:sp>
      <p:pic>
        <p:nvPicPr>
          <p:cNvPr id="1026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472439" y="988058"/>
            <a:ext cx="8173720" cy="1579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Why View-Through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Conversion Reporting?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95300" y="2392818"/>
            <a:ext cx="5829298" cy="24805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Display ads can influence purchase considerations.</a:t>
            </a:r>
          </a:p>
          <a:p>
            <a:pPr marL="342900" marR="0" lvl="0" indent="-101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0000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VTC Reporting you can measure the number of conversions that occurred within 30 days of your ad being seen.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5907235" y="6146314"/>
            <a:ext cx="6435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406973" y="6146314"/>
            <a:ext cx="830546" cy="289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7174049" y="6146314"/>
            <a:ext cx="669663" cy="277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6089796" y="6076926"/>
            <a:ext cx="2100501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10" name="Shape 110"/>
          <p:cNvSpPr/>
          <p:nvPr/>
        </p:nvSpPr>
        <p:spPr>
          <a:xfrm>
            <a:off x="6093182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6782367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7471553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608979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15" name="Shape 115"/>
          <p:cNvCxnSpPr/>
          <p:nvPr/>
        </p:nvCxnSpPr>
        <p:spPr>
          <a:xfrm>
            <a:off x="6150703" y="6073387"/>
            <a:ext cx="358193" cy="0"/>
          </a:xfrm>
          <a:prstGeom prst="straightConnector1">
            <a:avLst/>
          </a:prstGeom>
          <a:noFill/>
          <a:ln w="34925" cap="flat">
            <a:solidFill>
              <a:srgbClr val="E7284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6" name="Shape 116"/>
          <p:cNvSpPr/>
          <p:nvPr/>
        </p:nvSpPr>
        <p:spPr>
          <a:xfrm>
            <a:off x="6336405" y="3841025"/>
            <a:ext cx="2342261" cy="1767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472439" y="988058"/>
            <a:ext cx="8173720" cy="1579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can View-Through Conversion Tracking help my business?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93937" y="2610063"/>
            <a:ext cx="5776800" cy="2347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allows you to see the true ROI of your display campaigns.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gives insight into the total value of your display ad campaigns.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has a more relevant metric, allowing you to compare Google Display Network performance against other networks.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helps you optimise your targeting based on post-impression and post-click actions.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5907235" y="6146314"/>
            <a:ext cx="6435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6406973" y="6146314"/>
            <a:ext cx="830546" cy="289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How?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174049" y="6146314"/>
            <a:ext cx="669663" cy="277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27" name="Shape 127"/>
          <p:cNvCxnSpPr/>
          <p:nvPr/>
        </p:nvCxnSpPr>
        <p:spPr>
          <a:xfrm>
            <a:off x="6089796" y="6076926"/>
            <a:ext cx="2100501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28" name="Shape 128"/>
          <p:cNvSpPr/>
          <p:nvPr/>
        </p:nvSpPr>
        <p:spPr>
          <a:xfrm>
            <a:off x="6093182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6782367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7471553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608979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33" name="Shape 133"/>
          <p:cNvCxnSpPr/>
          <p:nvPr/>
        </p:nvCxnSpPr>
        <p:spPr>
          <a:xfrm>
            <a:off x="6150703" y="6073387"/>
            <a:ext cx="1062897" cy="0"/>
          </a:xfrm>
          <a:prstGeom prst="straightConnector1">
            <a:avLst/>
          </a:prstGeom>
          <a:noFill/>
          <a:ln w="34925" cap="flat">
            <a:solidFill>
              <a:srgbClr val="E7284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4" name="Shape 134"/>
          <p:cNvSpPr/>
          <p:nvPr/>
        </p:nvSpPr>
        <p:spPr>
          <a:xfrm>
            <a:off x="6781946" y="60398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6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472439" y="988058"/>
            <a:ext cx="8173720" cy="1579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 can display ads drive performance?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495300" y="2515205"/>
            <a:ext cx="6000899" cy="184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Driving search</a:t>
            </a:r>
            <a:b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After seeing display ads, almost equal amounts of users will search, as well as click on ads (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20%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vs. 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31%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)*.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Website traffic</a:t>
            </a:r>
            <a:br>
              <a:rPr lang="en-US" sz="1400" b="1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On average there is a </a:t>
            </a:r>
            <a:r>
              <a:rPr lang="en-US" sz="1400" b="0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2.7</a:t>
            </a: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 times* uplift in unique users visiting an advertiser’s website.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95299" y="6488167"/>
            <a:ext cx="7499145" cy="830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8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*Sources: iProspect Search Engine Marketing and Online Display Advertising Integration Study, May 2009; DoubleClick View through Analysis Study, April 2008; Google Ad Effectiveness Research, May 2008; com Score Online Panel: Overall pool of 67 studies; Dunhambee and Google study, Nov. 2008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5907235" y="6146314"/>
            <a:ext cx="6435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6406973" y="6146314"/>
            <a:ext cx="830546" cy="289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How?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7174049" y="6146314"/>
            <a:ext cx="669663" cy="277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46" name="Shape 146"/>
          <p:cNvCxnSpPr/>
          <p:nvPr/>
        </p:nvCxnSpPr>
        <p:spPr>
          <a:xfrm>
            <a:off x="6089876" y="6076926"/>
            <a:ext cx="2100501" cy="0"/>
          </a:xfrm>
          <a:prstGeom prst="straightConnector1">
            <a:avLst/>
          </a:prstGeom>
          <a:noFill/>
          <a:ln w="9525" cap="flat">
            <a:solidFill>
              <a:srgbClr val="3F3F3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47" name="Shape 147"/>
          <p:cNvSpPr/>
          <p:nvPr/>
        </p:nvSpPr>
        <p:spPr>
          <a:xfrm>
            <a:off x="6093182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6782367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7471553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608987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2" name="Shape 152"/>
          <p:cNvCxnSpPr/>
          <p:nvPr/>
        </p:nvCxnSpPr>
        <p:spPr>
          <a:xfrm>
            <a:off x="6150703" y="6073387"/>
            <a:ext cx="1764265" cy="0"/>
          </a:xfrm>
          <a:prstGeom prst="straightConnector1">
            <a:avLst/>
          </a:prstGeom>
          <a:noFill/>
          <a:ln w="34925" cap="flat">
            <a:solidFill>
              <a:srgbClr val="E7284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3" name="Shape 153"/>
          <p:cNvSpPr/>
          <p:nvPr/>
        </p:nvSpPr>
        <p:spPr>
          <a:xfrm>
            <a:off x="6781946" y="60398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7483314" y="60394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99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472439" y="988058"/>
            <a:ext cx="8173720" cy="1579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1" i="0" u="none" strike="noStrike" cap="none" baseline="0">
              <a:solidFill>
                <a:srgbClr val="E7284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View-Through Conversion Reporting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95300" y="2533864"/>
            <a:ext cx="7759800" cy="1841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Measures the overall impact of your display ad campaign.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Provides a view of true campaign ROI.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Determines your best-performing ads on the Google Display Network.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46399" marR="0" lvl="0" indent="-4463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1190"/>
              <a:buFont typeface="Arial"/>
              <a:buChar char="•"/>
            </a:pPr>
            <a:r>
              <a:rPr lang="en-US" sz="14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Helps you to determine goals and strategies.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6127896" y="6076926"/>
            <a:ext cx="2051998" cy="0"/>
          </a:xfrm>
          <a:prstGeom prst="straightConnector1">
            <a:avLst/>
          </a:prstGeom>
          <a:noFill/>
          <a:ln w="349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Shape 162"/>
          <p:cNvSpPr txBox="1"/>
          <p:nvPr/>
        </p:nvSpPr>
        <p:spPr>
          <a:xfrm>
            <a:off x="5907235" y="6146314"/>
            <a:ext cx="643590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What?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6406973" y="6146314"/>
            <a:ext cx="830546" cy="2894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How?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174049" y="6146314"/>
            <a:ext cx="669663" cy="2775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Benefits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7773914" y="6146314"/>
            <a:ext cx="860611" cy="2528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1" i="0" u="none" strike="noStrike" cap="none" baseline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cxnSp>
        <p:nvCxnSpPr>
          <p:cNvPr id="166" name="Shape 166"/>
          <p:cNvCxnSpPr/>
          <p:nvPr/>
        </p:nvCxnSpPr>
        <p:spPr>
          <a:xfrm>
            <a:off x="6089876" y="6076926"/>
            <a:ext cx="2100501" cy="0"/>
          </a:xfrm>
          <a:prstGeom prst="straightConnector1">
            <a:avLst/>
          </a:prstGeom>
          <a:noFill/>
          <a:ln w="9525" cap="flat">
            <a:solidFill>
              <a:srgbClr val="E7284F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67" name="Shape 167"/>
          <p:cNvSpPr/>
          <p:nvPr/>
        </p:nvSpPr>
        <p:spPr>
          <a:xfrm>
            <a:off x="6093182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68" name="Shape 168"/>
          <p:cNvSpPr/>
          <p:nvPr/>
        </p:nvSpPr>
        <p:spPr>
          <a:xfrm>
            <a:off x="6782367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7471553" y="6040944"/>
            <a:ext cx="71964" cy="71964"/>
          </a:xfrm>
          <a:prstGeom prst="ellipse">
            <a:avLst/>
          </a:prstGeom>
          <a:solidFill>
            <a:srgbClr val="595959"/>
          </a:solidFill>
          <a:ln w="9525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8166096" y="6040944"/>
            <a:ext cx="71964" cy="71964"/>
          </a:xfrm>
          <a:prstGeom prst="ellipse">
            <a:avLst/>
          </a:prstGeom>
          <a:solidFill>
            <a:srgbClr val="59595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x="6089876" y="6040944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6781946" y="60398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7483314" y="60394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8181814" y="6039485"/>
            <a:ext cx="71964" cy="71964"/>
          </a:xfrm>
          <a:prstGeom prst="ellipse">
            <a:avLst/>
          </a:prstGeom>
          <a:solidFill>
            <a:schemeClr val="lt1"/>
          </a:solidFill>
          <a:ln w="25400" cap="flat">
            <a:solidFill>
              <a:srgbClr val="E7284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18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472439" y="1000758"/>
            <a:ext cx="8183880" cy="18846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rgbClr val="E7284F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Thank you.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503766" y="2297002"/>
            <a:ext cx="6667633" cy="22365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have any queries or would like help setting up View-Through Conversion Tracking please contact:</a:t>
            </a: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-US" sz="2000" b="1">
                <a:solidFill>
                  <a:srgbClr val="7F7F7F"/>
                </a:solidFill>
              </a:rPr>
              <a:t>www.mrkt360.com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>
              <a:solidFill>
                <a:srgbClr val="7F7F7F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pic>
        <p:nvPicPr>
          <p:cNvPr id="4" name="Picture 2" descr="https://lh5.googleusercontent.com/Vjidh1tiLmEVCfYMZJjig_qrZqfQuqzEOVMkYVW4-aEBWssFR4pR3ccBXT5sDMNnYw-7lhUkvd2Afwz40p6dOQp7YSTAkWrUD4HUH2j4-BJktDFguNTIKS53RwrSOkVonh3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93851"/>
            <a:ext cx="294322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Katya</dc:creator>
  <cp:lastModifiedBy>Katya</cp:lastModifiedBy>
  <cp:revision>1</cp:revision>
  <dcterms:modified xsi:type="dcterms:W3CDTF">2014-11-26T00:21:21Z</dcterms:modified>
</cp:coreProperties>
</file>