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9" r:id="rId4"/>
    <p:sldId id="270" r:id="rId5"/>
    <p:sldId id="271" r:id="rId6"/>
    <p:sldId id="272" r:id="rId7"/>
    <p:sldId id="274" r:id="rId8"/>
    <p:sldId id="273" r:id="rId9"/>
    <p:sldId id="284" r:id="rId10"/>
    <p:sldId id="289" r:id="rId11"/>
    <p:sldId id="285" r:id="rId12"/>
    <p:sldId id="286" r:id="rId13"/>
    <p:sldId id="287" r:id="rId14"/>
    <p:sldId id="288" r:id="rId15"/>
    <p:sldId id="290" r:id="rId16"/>
    <p:sldId id="276" r:id="rId17"/>
    <p:sldId id="279" r:id="rId18"/>
    <p:sldId id="275" r:id="rId19"/>
    <p:sldId id="277" r:id="rId20"/>
    <p:sldId id="278" r:id="rId21"/>
    <p:sldId id="291" r:id="rId22"/>
    <p:sldId id="283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6E19"/>
    <a:srgbClr val="FF9900"/>
    <a:srgbClr val="006666"/>
    <a:srgbClr val="006600"/>
    <a:srgbClr val="000000"/>
    <a:srgbClr val="333300"/>
    <a:srgbClr val="009999"/>
    <a:srgbClr val="FF9966"/>
    <a:srgbClr val="03CAC4"/>
    <a:srgbClr val="80C9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25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5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37666-7AF1-410B-A166-A412E0E7B4C2}" type="datetimeFigureOut">
              <a:rPr lang="en-CA" smtClean="0"/>
              <a:pPr/>
              <a:t>30/09/2016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813BC-54E1-4BA0-BEB6-2A2A0260F63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74748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D3DF-73AE-48DE-9A2D-9577625A7B48}" type="datetimeFigureOut">
              <a:rPr lang="en-CA" smtClean="0"/>
              <a:pPr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0607-FB8B-443F-B23F-3497BCD0BA3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5541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D3DF-73AE-48DE-9A2D-9577625A7B48}" type="datetimeFigureOut">
              <a:rPr lang="en-CA" smtClean="0"/>
              <a:pPr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0607-FB8B-443F-B23F-3497BCD0BA3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09020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D3DF-73AE-48DE-9A2D-9577625A7B48}" type="datetimeFigureOut">
              <a:rPr lang="en-CA" smtClean="0"/>
              <a:pPr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0607-FB8B-443F-B23F-3497BCD0BA3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97293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D3DF-73AE-48DE-9A2D-9577625A7B48}" type="datetimeFigureOut">
              <a:rPr lang="en-CA" smtClean="0"/>
              <a:pPr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0607-FB8B-443F-B23F-3497BCD0BA3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11985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D3DF-73AE-48DE-9A2D-9577625A7B48}" type="datetimeFigureOut">
              <a:rPr lang="en-CA" smtClean="0"/>
              <a:pPr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0607-FB8B-443F-B23F-3497BCD0BA3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0294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D3DF-73AE-48DE-9A2D-9577625A7B48}" type="datetimeFigureOut">
              <a:rPr lang="en-CA" smtClean="0"/>
              <a:pPr/>
              <a:t>30/09/2016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0607-FB8B-443F-B23F-3497BCD0BA3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34902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D3DF-73AE-48DE-9A2D-9577625A7B48}" type="datetimeFigureOut">
              <a:rPr lang="en-CA" smtClean="0"/>
              <a:pPr/>
              <a:t>30/09/2016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0607-FB8B-443F-B23F-3497BCD0BA3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27208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D3DF-73AE-48DE-9A2D-9577625A7B48}" type="datetimeFigureOut">
              <a:rPr lang="en-CA" smtClean="0"/>
              <a:pPr/>
              <a:t>30/09/2016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0607-FB8B-443F-B23F-3497BCD0BA3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15190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D3DF-73AE-48DE-9A2D-9577625A7B48}" type="datetimeFigureOut">
              <a:rPr lang="en-CA" smtClean="0"/>
              <a:pPr/>
              <a:t>30/09/2016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0607-FB8B-443F-B23F-3497BCD0BA3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86351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D3DF-73AE-48DE-9A2D-9577625A7B48}" type="datetimeFigureOut">
              <a:rPr lang="en-CA" smtClean="0"/>
              <a:pPr/>
              <a:t>30/09/2016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0607-FB8B-443F-B23F-3497BCD0BA3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214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6D3DF-73AE-48DE-9A2D-9577625A7B48}" type="datetimeFigureOut">
              <a:rPr lang="en-CA" smtClean="0"/>
              <a:pPr/>
              <a:t>30/09/2016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10607-FB8B-443F-B23F-3497BCD0BA3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61202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6D3DF-73AE-48DE-9A2D-9577625A7B48}" type="datetimeFigureOut">
              <a:rPr lang="en-CA" smtClean="0"/>
              <a:pPr/>
              <a:t>30/09/2016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0607-FB8B-443F-B23F-3497BCD0BA3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7819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0.s3.envato.com/files/200648563/Preview%20Image%20Set%202/Slide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1940" y="3841667"/>
            <a:ext cx="3051959" cy="1175658"/>
          </a:xfrm>
          <a:prstGeom prst="rect">
            <a:avLst/>
          </a:prstGeom>
          <a:solidFill>
            <a:srgbClr val="262626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7640217" y="4167447"/>
            <a:ext cx="1056904" cy="451262"/>
          </a:xfrm>
          <a:prstGeom prst="rect">
            <a:avLst/>
          </a:prstGeom>
          <a:solidFill>
            <a:srgbClr val="262626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9848307" y="1983180"/>
            <a:ext cx="1094509" cy="356260"/>
          </a:xfrm>
          <a:prstGeom prst="rect">
            <a:avLst/>
          </a:prstGeom>
          <a:solidFill>
            <a:srgbClr val="262626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8779428" y="3158836"/>
            <a:ext cx="1045029" cy="448294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 rot="18881862">
            <a:off x="8521052" y="4475437"/>
            <a:ext cx="1645309" cy="167807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 rot="18881862">
            <a:off x="2832440" y="1015307"/>
            <a:ext cx="1645309" cy="167807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85553" y="5167318"/>
            <a:ext cx="420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</a:rPr>
              <a:t>How we work with our customers to achieve maximum productivity, and real results 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18225" y="3794494"/>
            <a:ext cx="37119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>
                <a:solidFill>
                  <a:schemeClr val="bg1"/>
                </a:solidFill>
              </a:rPr>
              <a:t>THE </a:t>
            </a:r>
          </a:p>
          <a:p>
            <a:r>
              <a:rPr lang="en-CA" sz="4400" b="1" dirty="0">
                <a:solidFill>
                  <a:schemeClr val="bg1"/>
                </a:solidFill>
              </a:rPr>
              <a:t>MRKT360 WAY</a:t>
            </a:r>
          </a:p>
        </p:txBody>
      </p:sp>
      <p:pic>
        <p:nvPicPr>
          <p:cNvPr id="2054" name="Picture 6" descr="http://mrkt360.com/wp-content/uploads/2015/01/option11-log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917" y="6058515"/>
            <a:ext cx="2054431" cy="49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Triangle 2"/>
          <p:cNvSpPr/>
          <p:nvPr/>
        </p:nvSpPr>
        <p:spPr>
          <a:xfrm rot="16200000">
            <a:off x="821267" y="3158836"/>
            <a:ext cx="448733" cy="448733"/>
          </a:xfrm>
          <a:prstGeom prst="rtTriangle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ight Triangle 18"/>
          <p:cNvSpPr/>
          <p:nvPr/>
        </p:nvSpPr>
        <p:spPr>
          <a:xfrm rot="16200000">
            <a:off x="973667" y="3311236"/>
            <a:ext cx="448733" cy="448733"/>
          </a:xfrm>
          <a:prstGeom prst="rtTriangle">
            <a:avLst/>
          </a:prstGeom>
          <a:noFill/>
          <a:ln w="38100"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30511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10515600" cy="1325563"/>
          </a:xfrm>
        </p:spPr>
        <p:txBody>
          <a:bodyPr/>
          <a:lstStyle/>
          <a:p>
            <a:r>
              <a:rPr lang="en-CA" dirty="0"/>
              <a:t>Create and design a converting website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629241"/>
            <a:ext cx="2202688" cy="45719"/>
          </a:xfrm>
          <a:prstGeom prst="rect">
            <a:avLst/>
          </a:prstGeom>
          <a:solidFill>
            <a:srgbClr val="03CAC4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1266" name="Picture 2" descr="http://www.buzzmtl.ca/wp-content/uploads/2015/05/web-design-respons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9505" y="1671182"/>
            <a:ext cx="8007544" cy="518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8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10515600" cy="1325563"/>
          </a:xfrm>
        </p:spPr>
        <p:txBody>
          <a:bodyPr/>
          <a:lstStyle/>
          <a:p>
            <a:r>
              <a:rPr lang="en-CA" dirty="0"/>
              <a:t>Ensure your website is mobile friendly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629241"/>
            <a:ext cx="2202688" cy="45719"/>
          </a:xfrm>
          <a:prstGeom prst="rect">
            <a:avLst/>
          </a:prstGeom>
          <a:solidFill>
            <a:srgbClr val="03CAC4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7172" name="Picture 4" descr="https://scontent-yyz1-1.xx.fbcdn.net/v/t1.0-9/13417632_1164179210283368_4777383349617282373_n.jpg?oh=18e25cf70bb876f54b4713509ec01929&amp;oe=583F65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0814" y="1828800"/>
            <a:ext cx="9149987" cy="454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8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10515600" cy="1325563"/>
          </a:xfrm>
        </p:spPr>
        <p:txBody>
          <a:bodyPr/>
          <a:lstStyle/>
          <a:p>
            <a:r>
              <a:rPr lang="en-CA" dirty="0"/>
              <a:t>Help you Advertise on Google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629241"/>
            <a:ext cx="2202688" cy="45719"/>
          </a:xfrm>
          <a:prstGeom prst="rect">
            <a:avLst/>
          </a:prstGeom>
          <a:solidFill>
            <a:srgbClr val="03CAC4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8194" name="Picture 2" descr="http://unbounce.com/photos/adwords-copy-get-rid-of-ac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6545" y="1519998"/>
            <a:ext cx="6491969" cy="461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720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10515600" cy="1325563"/>
          </a:xfrm>
        </p:spPr>
        <p:txBody>
          <a:bodyPr/>
          <a:lstStyle/>
          <a:p>
            <a:r>
              <a:rPr lang="en-CA" dirty="0"/>
              <a:t>Ensure you show up on organic search results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629241"/>
            <a:ext cx="2202688" cy="45719"/>
          </a:xfrm>
          <a:prstGeom prst="rect">
            <a:avLst/>
          </a:prstGeom>
          <a:solidFill>
            <a:srgbClr val="03CAC4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9218" name="Picture 2" descr="http://www.wikiweb.com/wp-content/uploads/2014/02/Organic-SE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38513"/>
            <a:ext cx="9287071" cy="507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79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10515600" cy="1325563"/>
          </a:xfrm>
        </p:spPr>
        <p:txBody>
          <a:bodyPr/>
          <a:lstStyle/>
          <a:p>
            <a:r>
              <a:rPr lang="en-CA" dirty="0"/>
              <a:t>Get you on Google My Business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629241"/>
            <a:ext cx="2202688" cy="45719"/>
          </a:xfrm>
          <a:prstGeom prst="rect">
            <a:avLst/>
          </a:prstGeom>
          <a:solidFill>
            <a:srgbClr val="03CAC4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0242" name="Picture 2" descr="https://s3.amazonaws.com/images.seroundtable.com/devices-14025769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393" y="1824175"/>
            <a:ext cx="10993207" cy="412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96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10515600" cy="1325563"/>
          </a:xfrm>
        </p:spPr>
        <p:txBody>
          <a:bodyPr/>
          <a:lstStyle/>
          <a:p>
            <a:r>
              <a:rPr lang="en-CA" dirty="0"/>
              <a:t>Create a presence for you on social media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629241"/>
            <a:ext cx="2202688" cy="45719"/>
          </a:xfrm>
          <a:prstGeom prst="rect">
            <a:avLst/>
          </a:prstGeom>
          <a:solidFill>
            <a:srgbClr val="03CAC4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2290" name="Picture 2" descr="http://www.wsiwebsense.com/wp-content/uploads/2015/07/social-media-grow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98681"/>
            <a:ext cx="10118638" cy="505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0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44" r="-1"/>
          <a:stretch/>
        </p:blipFill>
        <p:spPr>
          <a:xfrm>
            <a:off x="6805061" y="675021"/>
            <a:ext cx="4655345" cy="5315450"/>
          </a:xfrm>
          <a:prstGeom prst="rect">
            <a:avLst/>
          </a:prstGeom>
        </p:spPr>
      </p:pic>
      <p:pic>
        <p:nvPicPr>
          <p:cNvPr id="19462" name="Picture 6" descr="https://developers.google.com/analytics/images/terms/logo_lockup_analytics_icon_horizontal_black_2x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225" y="1755009"/>
            <a:ext cx="6281353" cy="202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pillarsocialmedia.com/wp-content/uploads/2013/04/hootsuite-logo-dashboar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409" y="2847498"/>
            <a:ext cx="5980326" cy="179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7p5n6bjn5dvo.cloudfront.net/images/logo2x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7048">
            <a:off x="530757" y="1452808"/>
            <a:ext cx="5527939" cy="88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pac.thinkwithgoogle.com/images/think-with-google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6952">
            <a:off x="1243769" y="715767"/>
            <a:ext cx="4929262" cy="6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90467">
            <a:off x="252419" y="4655674"/>
            <a:ext cx="5803499" cy="819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996453">
            <a:off x="1605287" y="5433517"/>
            <a:ext cx="6322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AND MORE!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9406" y="837396"/>
            <a:ext cx="174998" cy="499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803" y="979435"/>
            <a:ext cx="2500578" cy="764632"/>
          </a:xfrm>
        </p:spPr>
        <p:txBody>
          <a:bodyPr>
            <a:normAutofit/>
          </a:bodyPr>
          <a:lstStyle/>
          <a:p>
            <a:r>
              <a:rPr lang="en-CA" sz="4800" b="1" dirty="0">
                <a:solidFill>
                  <a:srgbClr val="00B0F0"/>
                </a:solidFill>
              </a:rPr>
              <a:t>How </a:t>
            </a:r>
            <a:r>
              <a:rPr lang="en-CA" sz="4800" b="1" dirty="0" smtClean="0">
                <a:solidFill>
                  <a:srgbClr val="00B0F0"/>
                </a:solidFill>
              </a:rPr>
              <a:t>do</a:t>
            </a:r>
            <a:endParaRPr lang="en-CA" sz="4800" b="1" dirty="0">
              <a:solidFill>
                <a:srgbClr val="00B0F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412819" y="2288156"/>
            <a:ext cx="1949521" cy="764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b="1" dirty="0" smtClean="0">
                <a:solidFill>
                  <a:srgbClr val="00B050"/>
                </a:solidFill>
              </a:rPr>
              <a:t>we</a:t>
            </a:r>
            <a:endParaRPr lang="en-CA" sz="4800" b="1" dirty="0">
              <a:solidFill>
                <a:srgbClr val="00B05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834404" y="3578060"/>
            <a:ext cx="2500578" cy="764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b="1" dirty="0" smtClean="0">
                <a:solidFill>
                  <a:srgbClr val="EB6E19"/>
                </a:solidFill>
              </a:rPr>
              <a:t>measure</a:t>
            </a:r>
            <a:endParaRPr lang="en-CA" sz="4800" b="1" dirty="0">
              <a:solidFill>
                <a:srgbClr val="EB6E19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901744" y="4874737"/>
            <a:ext cx="2500578" cy="764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b="1" dirty="0">
                <a:solidFill>
                  <a:srgbClr val="FF0000"/>
                </a:solidFill>
              </a:rPr>
              <a:t>success?</a:t>
            </a:r>
          </a:p>
        </p:txBody>
      </p:sp>
    </p:spTree>
    <p:extLst>
      <p:ext uri="{BB962C8B-B14F-4D97-AF65-F5344CB8AC3E}">
        <p14:creationId xmlns:p14="http://schemas.microsoft.com/office/powerpoint/2010/main" xmlns="" val="6678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 descr="https://jurispage.com/wp-content/uploads/sites/337/2014/10/Call-Tracking-Metrics-C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5125"/>
            <a:ext cx="12192000" cy="630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96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 descr="http://d2.alternativeto.net/dist/s/agency-analytics_580986_full.png?format=jpg&amp;width=1600&amp;height=1600&amp;mode=min&amp;upscale=false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29" y="-1"/>
            <a:ext cx="12181341" cy="684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78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assets.econsultancy.com/public/imgur/Wq603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9133" y="-4570"/>
            <a:ext cx="9973733" cy="686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097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0.s3.envato.com/files/200648563/Preview%20Image%20Set%202/Slide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owchart: Manual Operation 17"/>
          <p:cNvSpPr/>
          <p:nvPr/>
        </p:nvSpPr>
        <p:spPr>
          <a:xfrm>
            <a:off x="-3566" y="-18"/>
            <a:ext cx="6172111" cy="687060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4354"/>
              <a:gd name="connsiteY0" fmla="*/ 0 h 56331"/>
              <a:gd name="connsiteX1" fmla="*/ 10000 w 14354"/>
              <a:gd name="connsiteY1" fmla="*/ 0 h 56331"/>
              <a:gd name="connsiteX2" fmla="*/ 14354 w 14354"/>
              <a:gd name="connsiteY2" fmla="*/ 56331 h 56331"/>
              <a:gd name="connsiteX3" fmla="*/ 2000 w 14354"/>
              <a:gd name="connsiteY3" fmla="*/ 10000 h 56331"/>
              <a:gd name="connsiteX4" fmla="*/ 0 w 14354"/>
              <a:gd name="connsiteY4" fmla="*/ 0 h 56331"/>
              <a:gd name="connsiteX0" fmla="*/ 0 w 32917"/>
              <a:gd name="connsiteY0" fmla="*/ 21922 h 78253"/>
              <a:gd name="connsiteX1" fmla="*/ 32917 w 32917"/>
              <a:gd name="connsiteY1" fmla="*/ 0 h 78253"/>
              <a:gd name="connsiteX2" fmla="*/ 14354 w 32917"/>
              <a:gd name="connsiteY2" fmla="*/ 78253 h 78253"/>
              <a:gd name="connsiteX3" fmla="*/ 2000 w 32917"/>
              <a:gd name="connsiteY3" fmla="*/ 31922 h 78253"/>
              <a:gd name="connsiteX4" fmla="*/ 0 w 32917"/>
              <a:gd name="connsiteY4" fmla="*/ 21922 h 78253"/>
              <a:gd name="connsiteX0" fmla="*/ 0 w 66875"/>
              <a:gd name="connsiteY0" fmla="*/ 311 h 78253"/>
              <a:gd name="connsiteX1" fmla="*/ 66875 w 66875"/>
              <a:gd name="connsiteY1" fmla="*/ 0 h 78253"/>
              <a:gd name="connsiteX2" fmla="*/ 48312 w 66875"/>
              <a:gd name="connsiteY2" fmla="*/ 78253 h 78253"/>
              <a:gd name="connsiteX3" fmla="*/ 35958 w 66875"/>
              <a:gd name="connsiteY3" fmla="*/ 31922 h 78253"/>
              <a:gd name="connsiteX4" fmla="*/ 0 w 66875"/>
              <a:gd name="connsiteY4" fmla="*/ 311 h 78253"/>
              <a:gd name="connsiteX0" fmla="*/ 84 w 66959"/>
              <a:gd name="connsiteY0" fmla="*/ 311 h 112457"/>
              <a:gd name="connsiteX1" fmla="*/ 66959 w 66959"/>
              <a:gd name="connsiteY1" fmla="*/ 0 h 112457"/>
              <a:gd name="connsiteX2" fmla="*/ 48396 w 66959"/>
              <a:gd name="connsiteY2" fmla="*/ 78253 h 112457"/>
              <a:gd name="connsiteX3" fmla="*/ 0 w 66959"/>
              <a:gd name="connsiteY3" fmla="*/ 112457 h 112457"/>
              <a:gd name="connsiteX4" fmla="*/ 84 w 66959"/>
              <a:gd name="connsiteY4" fmla="*/ 311 h 112457"/>
              <a:gd name="connsiteX0" fmla="*/ 84 w 66959"/>
              <a:gd name="connsiteY0" fmla="*/ 311 h 112457"/>
              <a:gd name="connsiteX1" fmla="*/ 66959 w 66959"/>
              <a:gd name="connsiteY1" fmla="*/ 0 h 112457"/>
              <a:gd name="connsiteX2" fmla="*/ 49125 w 66959"/>
              <a:gd name="connsiteY2" fmla="*/ 112302 h 112457"/>
              <a:gd name="connsiteX3" fmla="*/ 0 w 66959"/>
              <a:gd name="connsiteY3" fmla="*/ 112457 h 112457"/>
              <a:gd name="connsiteX4" fmla="*/ 84 w 66959"/>
              <a:gd name="connsiteY4" fmla="*/ 311 h 112457"/>
              <a:gd name="connsiteX0" fmla="*/ 84 w 57063"/>
              <a:gd name="connsiteY0" fmla="*/ 311 h 112457"/>
              <a:gd name="connsiteX1" fmla="*/ 57063 w 57063"/>
              <a:gd name="connsiteY1" fmla="*/ 0 h 112457"/>
              <a:gd name="connsiteX2" fmla="*/ 49125 w 57063"/>
              <a:gd name="connsiteY2" fmla="*/ 112302 h 112457"/>
              <a:gd name="connsiteX3" fmla="*/ 0 w 57063"/>
              <a:gd name="connsiteY3" fmla="*/ 112457 h 112457"/>
              <a:gd name="connsiteX4" fmla="*/ 84 w 57063"/>
              <a:gd name="connsiteY4" fmla="*/ 311 h 112457"/>
              <a:gd name="connsiteX0" fmla="*/ 84 w 67271"/>
              <a:gd name="connsiteY0" fmla="*/ 311 h 112457"/>
              <a:gd name="connsiteX1" fmla="*/ 67271 w 67271"/>
              <a:gd name="connsiteY1" fmla="*/ 0 h 112457"/>
              <a:gd name="connsiteX2" fmla="*/ 49125 w 67271"/>
              <a:gd name="connsiteY2" fmla="*/ 112302 h 112457"/>
              <a:gd name="connsiteX3" fmla="*/ 0 w 67271"/>
              <a:gd name="connsiteY3" fmla="*/ 112457 h 112457"/>
              <a:gd name="connsiteX4" fmla="*/ 84 w 67271"/>
              <a:gd name="connsiteY4" fmla="*/ 311 h 112457"/>
              <a:gd name="connsiteX0" fmla="*/ 84 w 67271"/>
              <a:gd name="connsiteY0" fmla="*/ 311 h 112457"/>
              <a:gd name="connsiteX1" fmla="*/ 67271 w 67271"/>
              <a:gd name="connsiteY1" fmla="*/ 0 h 112457"/>
              <a:gd name="connsiteX2" fmla="*/ 40063 w 67271"/>
              <a:gd name="connsiteY2" fmla="*/ 112457 h 112457"/>
              <a:gd name="connsiteX3" fmla="*/ 0 w 67271"/>
              <a:gd name="connsiteY3" fmla="*/ 112457 h 112457"/>
              <a:gd name="connsiteX4" fmla="*/ 84 w 67271"/>
              <a:gd name="connsiteY4" fmla="*/ 311 h 112457"/>
              <a:gd name="connsiteX0" fmla="*/ 84 w 67271"/>
              <a:gd name="connsiteY0" fmla="*/ 311 h 112612"/>
              <a:gd name="connsiteX1" fmla="*/ 67271 w 67271"/>
              <a:gd name="connsiteY1" fmla="*/ 0 h 112612"/>
              <a:gd name="connsiteX2" fmla="*/ 33917 w 67271"/>
              <a:gd name="connsiteY2" fmla="*/ 112612 h 112612"/>
              <a:gd name="connsiteX3" fmla="*/ 0 w 67271"/>
              <a:gd name="connsiteY3" fmla="*/ 112457 h 112612"/>
              <a:gd name="connsiteX4" fmla="*/ 84 w 67271"/>
              <a:gd name="connsiteY4" fmla="*/ 311 h 112612"/>
              <a:gd name="connsiteX0" fmla="*/ 84 w 67271"/>
              <a:gd name="connsiteY0" fmla="*/ 311 h 112457"/>
              <a:gd name="connsiteX1" fmla="*/ 67271 w 67271"/>
              <a:gd name="connsiteY1" fmla="*/ 0 h 112457"/>
              <a:gd name="connsiteX2" fmla="*/ 28084 w 67271"/>
              <a:gd name="connsiteY2" fmla="*/ 111835 h 112457"/>
              <a:gd name="connsiteX3" fmla="*/ 0 w 67271"/>
              <a:gd name="connsiteY3" fmla="*/ 112457 h 112457"/>
              <a:gd name="connsiteX4" fmla="*/ 84 w 67271"/>
              <a:gd name="connsiteY4" fmla="*/ 311 h 112457"/>
              <a:gd name="connsiteX0" fmla="*/ 84 w 67271"/>
              <a:gd name="connsiteY0" fmla="*/ 311 h 112457"/>
              <a:gd name="connsiteX1" fmla="*/ 67271 w 67271"/>
              <a:gd name="connsiteY1" fmla="*/ 0 h 112457"/>
              <a:gd name="connsiteX2" fmla="*/ 19855 w 67271"/>
              <a:gd name="connsiteY2" fmla="*/ 112146 h 112457"/>
              <a:gd name="connsiteX3" fmla="*/ 0 w 67271"/>
              <a:gd name="connsiteY3" fmla="*/ 112457 h 112457"/>
              <a:gd name="connsiteX4" fmla="*/ 84 w 67271"/>
              <a:gd name="connsiteY4" fmla="*/ 311 h 112457"/>
              <a:gd name="connsiteX0" fmla="*/ 84 w 67271"/>
              <a:gd name="connsiteY0" fmla="*/ 311 h 112457"/>
              <a:gd name="connsiteX1" fmla="*/ 67271 w 67271"/>
              <a:gd name="connsiteY1" fmla="*/ 0 h 112457"/>
              <a:gd name="connsiteX2" fmla="*/ 16313 w 67271"/>
              <a:gd name="connsiteY2" fmla="*/ 111213 h 112457"/>
              <a:gd name="connsiteX3" fmla="*/ 0 w 67271"/>
              <a:gd name="connsiteY3" fmla="*/ 112457 h 112457"/>
              <a:gd name="connsiteX4" fmla="*/ 84 w 67271"/>
              <a:gd name="connsiteY4" fmla="*/ 311 h 112457"/>
              <a:gd name="connsiteX0" fmla="*/ 84 w 67271"/>
              <a:gd name="connsiteY0" fmla="*/ 311 h 112457"/>
              <a:gd name="connsiteX1" fmla="*/ 67271 w 67271"/>
              <a:gd name="connsiteY1" fmla="*/ 0 h 112457"/>
              <a:gd name="connsiteX2" fmla="*/ 15688 w 67271"/>
              <a:gd name="connsiteY2" fmla="*/ 111990 h 112457"/>
              <a:gd name="connsiteX3" fmla="*/ 0 w 67271"/>
              <a:gd name="connsiteY3" fmla="*/ 112457 h 112457"/>
              <a:gd name="connsiteX4" fmla="*/ 84 w 67271"/>
              <a:gd name="connsiteY4" fmla="*/ 311 h 112457"/>
              <a:gd name="connsiteX0" fmla="*/ 84 w 65917"/>
              <a:gd name="connsiteY0" fmla="*/ 311 h 112457"/>
              <a:gd name="connsiteX1" fmla="*/ 65917 w 65917"/>
              <a:gd name="connsiteY1" fmla="*/ 0 h 112457"/>
              <a:gd name="connsiteX2" fmla="*/ 15688 w 65917"/>
              <a:gd name="connsiteY2" fmla="*/ 111990 h 112457"/>
              <a:gd name="connsiteX3" fmla="*/ 0 w 65917"/>
              <a:gd name="connsiteY3" fmla="*/ 112457 h 112457"/>
              <a:gd name="connsiteX4" fmla="*/ 84 w 65917"/>
              <a:gd name="connsiteY4" fmla="*/ 311 h 112457"/>
              <a:gd name="connsiteX0" fmla="*/ 84 w 67375"/>
              <a:gd name="connsiteY0" fmla="*/ 311 h 112457"/>
              <a:gd name="connsiteX1" fmla="*/ 67375 w 67375"/>
              <a:gd name="connsiteY1" fmla="*/ 0 h 112457"/>
              <a:gd name="connsiteX2" fmla="*/ 15688 w 67375"/>
              <a:gd name="connsiteY2" fmla="*/ 111990 h 112457"/>
              <a:gd name="connsiteX3" fmla="*/ 0 w 67375"/>
              <a:gd name="connsiteY3" fmla="*/ 112457 h 112457"/>
              <a:gd name="connsiteX4" fmla="*/ 84 w 67375"/>
              <a:gd name="connsiteY4" fmla="*/ 311 h 112457"/>
              <a:gd name="connsiteX0" fmla="*/ 0 w 67499"/>
              <a:gd name="connsiteY0" fmla="*/ 311 h 112457"/>
              <a:gd name="connsiteX1" fmla="*/ 67499 w 67499"/>
              <a:gd name="connsiteY1" fmla="*/ 0 h 112457"/>
              <a:gd name="connsiteX2" fmla="*/ 15812 w 67499"/>
              <a:gd name="connsiteY2" fmla="*/ 111990 h 112457"/>
              <a:gd name="connsiteX3" fmla="*/ 124 w 67499"/>
              <a:gd name="connsiteY3" fmla="*/ 112457 h 112457"/>
              <a:gd name="connsiteX4" fmla="*/ 0 w 67499"/>
              <a:gd name="connsiteY4" fmla="*/ 311 h 112457"/>
              <a:gd name="connsiteX0" fmla="*/ 0 w 67499"/>
              <a:gd name="connsiteY0" fmla="*/ 0 h 112146"/>
              <a:gd name="connsiteX1" fmla="*/ 67499 w 67499"/>
              <a:gd name="connsiteY1" fmla="*/ 155 h 112146"/>
              <a:gd name="connsiteX2" fmla="*/ 15812 w 67499"/>
              <a:gd name="connsiteY2" fmla="*/ 111679 h 112146"/>
              <a:gd name="connsiteX3" fmla="*/ 124 w 67499"/>
              <a:gd name="connsiteY3" fmla="*/ 112146 h 112146"/>
              <a:gd name="connsiteX4" fmla="*/ 0 w 67499"/>
              <a:gd name="connsiteY4" fmla="*/ 0 h 11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99" h="112146">
                <a:moveTo>
                  <a:pt x="0" y="0"/>
                </a:moveTo>
                <a:lnTo>
                  <a:pt x="67499" y="155"/>
                </a:lnTo>
                <a:lnTo>
                  <a:pt x="15812" y="111679"/>
                </a:lnTo>
                <a:lnTo>
                  <a:pt x="124" y="112146"/>
                </a:lnTo>
                <a:cubicBezTo>
                  <a:pt x="83" y="74764"/>
                  <a:pt x="41" y="37382"/>
                  <a:pt x="0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6183086" y="0"/>
            <a:ext cx="2612571" cy="23247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CA" sz="4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9071" y="4467803"/>
            <a:ext cx="6292397" cy="2386286"/>
          </a:xfrm>
          <a:prstGeom prst="rect">
            <a:avLst/>
          </a:prstGeom>
          <a:solidFill>
            <a:srgbClr val="262626"/>
          </a:solidFill>
        </p:spPr>
        <p:txBody>
          <a:bodyPr wrap="square" rtlCol="0">
            <a:spAutoFit/>
          </a:bodyPr>
          <a:lstStyle/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52613" y="4467803"/>
            <a:ext cx="4191494" cy="201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sz="2000" dirty="0">
                <a:solidFill>
                  <a:schemeClr val="accent2"/>
                </a:solidFill>
              </a:rPr>
              <a:t>The purpose of this meeting is not only to get to know one another, but get straight </a:t>
            </a:r>
            <a:r>
              <a:rPr lang="en-CA" sz="2000" dirty="0" smtClean="0">
                <a:solidFill>
                  <a:schemeClr val="accent2"/>
                </a:solidFill>
              </a:rPr>
              <a:t>to business</a:t>
            </a:r>
            <a:r>
              <a:rPr lang="en-CA" sz="2000" dirty="0">
                <a:solidFill>
                  <a:schemeClr val="accent2"/>
                </a:solidFill>
              </a:rPr>
              <a:t>. We want to know exactly what your short and long terms goals are and how we can get about to achieving them. </a:t>
            </a:r>
          </a:p>
        </p:txBody>
      </p:sp>
      <p:sp>
        <p:nvSpPr>
          <p:cNvPr id="12" name="TextBox 11"/>
          <p:cNvSpPr txBox="1"/>
          <p:nvPr/>
        </p:nvSpPr>
        <p:spPr>
          <a:xfrm rot="18284146">
            <a:off x="528470" y="1636379"/>
            <a:ext cx="10817693" cy="3580793"/>
          </a:xfrm>
          <a:custGeom>
            <a:avLst/>
            <a:gdLst>
              <a:gd name="connsiteX0" fmla="*/ 0 w 11892999"/>
              <a:gd name="connsiteY0" fmla="*/ 0 h 3565698"/>
              <a:gd name="connsiteX1" fmla="*/ 11892999 w 11892999"/>
              <a:gd name="connsiteY1" fmla="*/ 0 h 3565698"/>
              <a:gd name="connsiteX2" fmla="*/ 11892999 w 11892999"/>
              <a:gd name="connsiteY2" fmla="*/ 3565698 h 3565698"/>
              <a:gd name="connsiteX3" fmla="*/ 0 w 11892999"/>
              <a:gd name="connsiteY3" fmla="*/ 3565698 h 3565698"/>
              <a:gd name="connsiteX4" fmla="*/ 0 w 11892999"/>
              <a:gd name="connsiteY4" fmla="*/ 0 h 3565698"/>
              <a:gd name="connsiteX0" fmla="*/ 0 w 11892999"/>
              <a:gd name="connsiteY0" fmla="*/ 0 h 3569473"/>
              <a:gd name="connsiteX1" fmla="*/ 11892999 w 11892999"/>
              <a:gd name="connsiteY1" fmla="*/ 0 h 3569473"/>
              <a:gd name="connsiteX2" fmla="*/ 10817693 w 11892999"/>
              <a:gd name="connsiteY2" fmla="*/ 3569473 h 3569473"/>
              <a:gd name="connsiteX3" fmla="*/ 0 w 11892999"/>
              <a:gd name="connsiteY3" fmla="*/ 3565698 h 3569473"/>
              <a:gd name="connsiteX4" fmla="*/ 0 w 11892999"/>
              <a:gd name="connsiteY4" fmla="*/ 0 h 3569473"/>
              <a:gd name="connsiteX0" fmla="*/ 0 w 10817693"/>
              <a:gd name="connsiteY0" fmla="*/ 11320 h 3580793"/>
              <a:gd name="connsiteX1" fmla="*/ 8315254 w 10817693"/>
              <a:gd name="connsiteY1" fmla="*/ 0 h 3580793"/>
              <a:gd name="connsiteX2" fmla="*/ 10817693 w 10817693"/>
              <a:gd name="connsiteY2" fmla="*/ 3580793 h 3580793"/>
              <a:gd name="connsiteX3" fmla="*/ 0 w 10817693"/>
              <a:gd name="connsiteY3" fmla="*/ 3577018 h 3580793"/>
              <a:gd name="connsiteX4" fmla="*/ 0 w 10817693"/>
              <a:gd name="connsiteY4" fmla="*/ 11320 h 3580793"/>
              <a:gd name="connsiteX0" fmla="*/ 0 w 10817693"/>
              <a:gd name="connsiteY0" fmla="*/ 11320 h 3580793"/>
              <a:gd name="connsiteX1" fmla="*/ 8315254 w 10817693"/>
              <a:gd name="connsiteY1" fmla="*/ 0 h 3580793"/>
              <a:gd name="connsiteX2" fmla="*/ 10817693 w 10817693"/>
              <a:gd name="connsiteY2" fmla="*/ 3580793 h 3580793"/>
              <a:gd name="connsiteX3" fmla="*/ 2463807 w 10817693"/>
              <a:gd name="connsiteY3" fmla="*/ 3564256 h 3580793"/>
              <a:gd name="connsiteX4" fmla="*/ 0 w 10817693"/>
              <a:gd name="connsiteY4" fmla="*/ 11320 h 358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17693" h="3580793">
                <a:moveTo>
                  <a:pt x="0" y="11320"/>
                </a:moveTo>
                <a:lnTo>
                  <a:pt x="8315254" y="0"/>
                </a:lnTo>
                <a:lnTo>
                  <a:pt x="10817693" y="3580793"/>
                </a:lnTo>
                <a:lnTo>
                  <a:pt x="2463807" y="3564256"/>
                </a:lnTo>
                <a:lnTo>
                  <a:pt x="0" y="113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CA" sz="4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481559">
            <a:off x="1774016" y="1308795"/>
            <a:ext cx="5462090" cy="53144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0526" y="434658"/>
            <a:ext cx="5678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MEETING</a:t>
            </a:r>
          </a:p>
          <a:p>
            <a:endParaRPr lang="en-C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000000">
            <a:off x="10891160" y="3492822"/>
            <a:ext cx="900244" cy="94641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-3566" y="6854089"/>
            <a:ext cx="12195566" cy="869879"/>
          </a:xfrm>
          <a:prstGeom prst="rect">
            <a:avLst/>
          </a:prstGeom>
          <a:solidFill>
            <a:srgbClr val="E9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7664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log.scoop.it/wp-uploads/2012/10/Screen-Shot-2012-10-29-at-7.48.19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64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044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tos-2.dropbox.com/t/2/AABZ2VY3HCwV3ZVYEBW4ZbQc_pTN3bkoNBIO61kWfvT0Lw/12/532423174/png/32x32/3/1472583600/0/2/Screenshot%202016-08-22%2011.03.07.png/ELKkm6EEGIIbIAIoAg/kcXq6AQjn2cPW1OAin0svblKBMxp3aMvkObeubZcw7Y?size_mode=3&amp;dl=0&amp;size=800x6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746" y="-12268"/>
            <a:ext cx="11262732" cy="687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6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megalytic.com/blog/wp-content/uploads/2014/08/adwords-convers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9100"/>
            <a:ext cx="12190075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718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10515600" cy="1325563"/>
          </a:xfrm>
        </p:spPr>
        <p:txBody>
          <a:bodyPr/>
          <a:lstStyle/>
          <a:p>
            <a:r>
              <a:rPr lang="en-CA" dirty="0"/>
              <a:t>WE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8398" y="609991"/>
            <a:ext cx="2202688" cy="45719"/>
          </a:xfrm>
          <a:prstGeom prst="rect">
            <a:avLst/>
          </a:prstGeom>
          <a:solidFill>
            <a:srgbClr val="03CAC4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3434" y="232336"/>
            <a:ext cx="3900222" cy="6105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2557" y="491268"/>
            <a:ext cx="4547154" cy="5963481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1143000" y="1690688"/>
            <a:ext cx="994131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b="1" dirty="0">
                <a:solidFill>
                  <a:srgbClr val="FF0000"/>
                </a:solidFill>
              </a:rPr>
              <a:t>Create</a:t>
            </a:r>
            <a:r>
              <a:rPr lang="en-CA" sz="2400" dirty="0"/>
              <a:t> tailored solutions based on your industry, company, and marketing goals</a:t>
            </a:r>
          </a:p>
          <a:p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b="1" dirty="0">
                <a:solidFill>
                  <a:srgbClr val="FF0000"/>
                </a:solidFill>
              </a:rPr>
              <a:t>Help</a:t>
            </a:r>
            <a:r>
              <a:rPr lang="en-CA" sz="2400" dirty="0"/>
              <a:t> you gain deeper insights about your target market</a:t>
            </a:r>
          </a:p>
          <a:p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b="1" dirty="0">
                <a:solidFill>
                  <a:srgbClr val="FF0000"/>
                </a:solidFill>
              </a:rPr>
              <a:t>Use</a:t>
            </a:r>
            <a:r>
              <a:rPr lang="en-CA" sz="2400" dirty="0">
                <a:solidFill>
                  <a:srgbClr val="FF0000"/>
                </a:solidFill>
              </a:rPr>
              <a:t> </a:t>
            </a:r>
            <a:r>
              <a:rPr lang="en-CA" sz="2400" dirty="0"/>
              <a:t>advanced tools to ensure your strategy performs at 100% capacity</a:t>
            </a:r>
          </a:p>
          <a:p>
            <a:endParaRPr lang="en-CA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b="1" dirty="0">
                <a:solidFill>
                  <a:srgbClr val="FF0000"/>
                </a:solidFill>
              </a:rPr>
              <a:t>Identify</a:t>
            </a:r>
            <a:r>
              <a:rPr lang="en-CA" sz="2400" dirty="0"/>
              <a:t> opportunities for further growth</a:t>
            </a:r>
          </a:p>
          <a:p>
            <a:endParaRPr lang="en-CA" sz="24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sz="2400" b="1" dirty="0">
                <a:solidFill>
                  <a:srgbClr val="FF0000"/>
                </a:solidFill>
              </a:rPr>
              <a:t>Maximize</a:t>
            </a:r>
            <a:r>
              <a:rPr lang="en-CA" sz="2400" dirty="0">
                <a:solidFill>
                  <a:srgbClr val="FF0000"/>
                </a:solidFill>
              </a:rPr>
              <a:t> </a:t>
            </a:r>
            <a:r>
              <a:rPr lang="en-CA" sz="2400" dirty="0"/>
              <a:t>your spend and improve efficiency through continual refinement of campaigns</a:t>
            </a:r>
          </a:p>
          <a:p>
            <a:pPr fontAlgn="t"/>
            <a:endParaRPr lang="en-CA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xmlns="" val="16249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 descr="https://0.s3.envato.com/files/200648563/Preview%20Image%20Set%202/Slide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6759" y="1208542"/>
            <a:ext cx="3682520" cy="4897677"/>
          </a:xfrm>
          <a:prstGeom prst="rect">
            <a:avLst/>
          </a:prstGeom>
          <a:solidFill>
            <a:srgbClr val="262626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5553204" y="1027906"/>
            <a:ext cx="6421677" cy="5078313"/>
          </a:xfrm>
          <a:prstGeom prst="rect">
            <a:avLst/>
          </a:prstGeom>
          <a:solidFill>
            <a:srgbClr val="0D0D0D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Who are your customers?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Who are your competitors?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What is your ‘secret sauce’/ unique selling point?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What is your company mission?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How do you fit into your industry?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What is your average sale price?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What are your company revenue targets?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What is your elevator pitch? If we met at a cocktail party, how would you describe what your company does in 30 seconds?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5678" y="996536"/>
            <a:ext cx="3937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Company Questions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360" y="1000560"/>
            <a:ext cx="1082066" cy="45719"/>
          </a:xfrm>
          <a:prstGeom prst="rect">
            <a:avLst/>
          </a:prstGeom>
          <a:solidFill>
            <a:srgbClr val="03CAC4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0" y="6010275"/>
            <a:ext cx="4629279" cy="847725"/>
          </a:xfrm>
          <a:prstGeom prst="rect">
            <a:avLst/>
          </a:prstGeom>
          <a:solidFill>
            <a:srgbClr val="80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4629278" y="6410424"/>
            <a:ext cx="7562721" cy="453131"/>
          </a:xfrm>
          <a:prstGeom prst="rect">
            <a:avLst/>
          </a:prstGeom>
          <a:solidFill>
            <a:srgbClr val="80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7562720" y="-101"/>
            <a:ext cx="4629279" cy="847725"/>
          </a:xfrm>
          <a:prstGeom prst="rect">
            <a:avLst/>
          </a:prstGeom>
          <a:solidFill>
            <a:srgbClr val="80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7562721" cy="453131"/>
          </a:xfrm>
          <a:prstGeom prst="rect">
            <a:avLst/>
          </a:prstGeom>
          <a:solidFill>
            <a:srgbClr val="80C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4314" y="5102349"/>
            <a:ext cx="1732835" cy="14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006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ZZZZZZ</a:t>
            </a:r>
            <a:endParaRPr lang="en-CA" dirty="0"/>
          </a:p>
        </p:txBody>
      </p:sp>
      <p:pic>
        <p:nvPicPr>
          <p:cNvPr id="13314" name="Picture 2" descr="https://0.s3.envato.com/files/200648563/Preview%20Image%20Set%202/Slide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359" y="839244"/>
            <a:ext cx="3870542" cy="4897677"/>
          </a:xfrm>
          <a:prstGeom prst="rect">
            <a:avLst/>
          </a:prstGeom>
          <a:solidFill>
            <a:srgbClr val="262626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5452532" y="821435"/>
            <a:ext cx="6739467" cy="6186309"/>
          </a:xfrm>
          <a:prstGeom prst="rect">
            <a:avLst/>
          </a:prstGeom>
          <a:solidFill>
            <a:srgbClr val="0D0D0D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Why do you want to change your approach to marketing now?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What are your expectations for a marketing program?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What specific marketing have you tried in the past? What worked? What didn’t?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How many people do you have in the Marketing department?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What marketing activities are you engaged in now?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Which ones are most successful? Which ones didn’t work?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How do you track the results of your marketing?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Profile the perfect client for your company?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What are you trying to achieve with the web site?</a:t>
            </a:r>
          </a:p>
          <a:p>
            <a:pPr>
              <a:lnSpc>
                <a:spcPct val="200000"/>
              </a:lnSpc>
            </a:pP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102" y="944325"/>
            <a:ext cx="4091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Marketing Questions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360" y="933330"/>
            <a:ext cx="1082066" cy="45719"/>
          </a:xfrm>
          <a:prstGeom prst="rect">
            <a:avLst/>
          </a:prstGeom>
          <a:solidFill>
            <a:srgbClr val="03CAC4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17120" y="6407939"/>
            <a:ext cx="11974880" cy="5998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0" y="6010275"/>
            <a:ext cx="4629279" cy="847725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29278" y="6410424"/>
            <a:ext cx="7562721" cy="453131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7562720" y="-101"/>
            <a:ext cx="4629279" cy="847725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7562721" cy="453131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8204" y="4872750"/>
            <a:ext cx="1981651" cy="162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7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 descr="https://0.s3.envato.com/files/200648563/Preview%20Image%20Set%202/Slide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359" y="839244"/>
            <a:ext cx="3870542" cy="4897677"/>
          </a:xfrm>
          <a:prstGeom prst="rect">
            <a:avLst/>
          </a:prstGeom>
          <a:solidFill>
            <a:srgbClr val="262626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5452532" y="821435"/>
            <a:ext cx="6739467" cy="6108724"/>
          </a:xfrm>
          <a:prstGeom prst="rect">
            <a:avLst/>
          </a:prstGeom>
          <a:solidFill>
            <a:srgbClr val="0D0D0D"/>
          </a:solidFill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What is your top priority this year?</a:t>
            </a: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 you have specific company goals?</a:t>
            </a: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What are your top 3 initiatives this year/quarter?</a:t>
            </a: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 you have published revenue goals for this upcoming quarter/year?</a:t>
            </a: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Are there any other company goals that are important?</a:t>
            </a: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Do you have personal goals that go along with these?</a:t>
            </a: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When do you need to achieve these results?</a:t>
            </a: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bg1"/>
                </a:solidFill>
                <a:latin typeface="+mn-lt"/>
              </a:rPr>
              <a:t>What is the most critical date on your calendar and why?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bg1"/>
                </a:solidFill>
                <a:latin typeface="+mn-lt"/>
              </a:rPr>
              <a:t>What is the time line to achieve your goals?</a:t>
            </a: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Is hitting this goal a priority right now?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006" y="1005812"/>
            <a:ext cx="38571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Goals and Timeline </a:t>
            </a:r>
          </a:p>
          <a:p>
            <a:r>
              <a:rPr lang="en-CA" sz="3600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360" y="941465"/>
            <a:ext cx="1082066" cy="45719"/>
          </a:xfrm>
          <a:prstGeom prst="rect">
            <a:avLst/>
          </a:prstGeom>
          <a:solidFill>
            <a:srgbClr val="03CAC4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17120" y="6407939"/>
            <a:ext cx="11974880" cy="5998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0" y="6010275"/>
            <a:ext cx="4629279" cy="84772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4629278" y="6410424"/>
            <a:ext cx="7562721" cy="453131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7562720" y="-101"/>
            <a:ext cx="4629279" cy="847725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7562721" cy="453131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9292" y="5124469"/>
            <a:ext cx="1829217" cy="134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545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 descr="https://0.s3.envato.com/files/200648563/Preview%20Image%20Set%202/Slide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3359" y="839244"/>
            <a:ext cx="3870542" cy="4897677"/>
          </a:xfrm>
          <a:prstGeom prst="rect">
            <a:avLst/>
          </a:prstGeom>
          <a:solidFill>
            <a:srgbClr val="262626"/>
          </a:solidFill>
        </p:spPr>
        <p:txBody>
          <a:bodyPr wrap="square" rtlCol="0">
            <a:spAutoFit/>
          </a:bodyPr>
          <a:lstStyle/>
          <a:p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5452533" y="1040513"/>
            <a:ext cx="6739467" cy="5078313"/>
          </a:xfrm>
          <a:prstGeom prst="rect">
            <a:avLst/>
          </a:prstGeom>
          <a:solidFill>
            <a:srgbClr val="0D0D0D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What obstacles do you think will keep your plan from working?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What’s going to get in the way of hitting your goal?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What do you think is your biggest marketing challenge?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Why do you think you’ll be able to eliminate these challenges now, even though you’ve tried in the past and you’re still dealing with them?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Do you think you have the internal expertise to deal with these challenges?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How are you addressing these challenges in your plan?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387" y="1010940"/>
            <a:ext cx="40865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Potential Challenges </a:t>
            </a:r>
          </a:p>
          <a:p>
            <a:r>
              <a:rPr lang="en-CA" sz="3600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359" y="959666"/>
            <a:ext cx="1082066" cy="45719"/>
          </a:xfrm>
          <a:prstGeom prst="rect">
            <a:avLst/>
          </a:prstGeom>
          <a:solidFill>
            <a:srgbClr val="03CAC4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17120" y="6407939"/>
            <a:ext cx="11974880" cy="59980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0" y="6010275"/>
            <a:ext cx="4629279" cy="847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4629278" y="6410424"/>
            <a:ext cx="7562721" cy="4531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7562720" y="-101"/>
            <a:ext cx="4629279" cy="8477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7562721" cy="4531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4177" y="5068598"/>
            <a:ext cx="1743391" cy="158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36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10515600" cy="1325563"/>
          </a:xfrm>
        </p:spPr>
        <p:txBody>
          <a:bodyPr/>
          <a:lstStyle/>
          <a:p>
            <a:r>
              <a:rPr lang="en-CA" b="1" dirty="0"/>
              <a:t>Where do we communicate with our clients</a:t>
            </a:r>
            <a:r>
              <a:rPr lang="en-C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18436" name="Picture 4" descr="https://www.sundogmedia.com/wp-content/uploads/img-iconma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415" y="1964266"/>
            <a:ext cx="8792996" cy="358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99456" y="5554134"/>
            <a:ext cx="2202688" cy="45719"/>
          </a:xfrm>
          <a:prstGeom prst="rect">
            <a:avLst/>
          </a:prstGeom>
          <a:solidFill>
            <a:srgbClr val="03CAC4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8649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zapier.cachefly.net/storage/photos/29db67c0a589c38a7a2964a191f63d3e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73733" cy="681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73733" y="0"/>
            <a:ext cx="2218267" cy="6817372"/>
          </a:xfrm>
          <a:prstGeom prst="rect">
            <a:avLst/>
          </a:prstGeom>
          <a:solidFill>
            <a:srgbClr val="F7F3E7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1876925" y="866275"/>
            <a:ext cx="2213811" cy="2473692"/>
          </a:xfrm>
          <a:prstGeom prst="rect">
            <a:avLst/>
          </a:prstGeom>
          <a:gradFill flip="none" rotWithShape="1">
            <a:gsLst>
              <a:gs pos="36000">
                <a:schemeClr val="accent3">
                  <a:lumMod val="40000"/>
                  <a:lumOff val="60000"/>
                  <a:alpha val="0"/>
                </a:schemeClr>
              </a:gs>
              <a:gs pos="100000">
                <a:srgbClr val="00666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48541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65125"/>
            <a:ext cx="10515600" cy="1325563"/>
          </a:xfrm>
        </p:spPr>
        <p:txBody>
          <a:bodyPr/>
          <a:lstStyle/>
          <a:p>
            <a:r>
              <a:rPr lang="en-CA" dirty="0"/>
              <a:t>What can we do for our clients?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629241"/>
            <a:ext cx="2202688" cy="45719"/>
          </a:xfrm>
          <a:prstGeom prst="rect">
            <a:avLst/>
          </a:prstGeom>
          <a:solidFill>
            <a:srgbClr val="03CAC4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1026" name="Picture 2" descr="Image result for QUESTION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1326" y="1839196"/>
            <a:ext cx="3970589" cy="397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1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545</Words>
  <Application>Microsoft Macintosh PowerPoint</Application>
  <PresentationFormat>Custom</PresentationFormat>
  <Paragraphs>68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ZZZZZZ</vt:lpstr>
      <vt:lpstr>Slide 5</vt:lpstr>
      <vt:lpstr>Slide 6</vt:lpstr>
      <vt:lpstr>Where do we communicate with our clients?</vt:lpstr>
      <vt:lpstr>Slide 8</vt:lpstr>
      <vt:lpstr>What can we do for our clients?</vt:lpstr>
      <vt:lpstr>Create and design a converting website</vt:lpstr>
      <vt:lpstr>Ensure your website is mobile friendly</vt:lpstr>
      <vt:lpstr>Help you Advertise on Google</vt:lpstr>
      <vt:lpstr>Ensure you show up on organic search results</vt:lpstr>
      <vt:lpstr>Get you on Google My Business</vt:lpstr>
      <vt:lpstr>Create a presence for you on social media</vt:lpstr>
      <vt:lpstr>How do</vt:lpstr>
      <vt:lpstr>Slide 17</vt:lpstr>
      <vt:lpstr>Slide 18</vt:lpstr>
      <vt:lpstr>Slide 19</vt:lpstr>
      <vt:lpstr>Slide 20</vt:lpstr>
      <vt:lpstr>Slide 21</vt:lpstr>
      <vt:lpstr>Slide 22</vt:lpstr>
      <vt:lpstr>WE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Kiran Sandhu</dc:creator>
  <cp:lastModifiedBy>Nisha</cp:lastModifiedBy>
  <cp:revision>53</cp:revision>
  <dcterms:created xsi:type="dcterms:W3CDTF">2016-08-22T16:53:36Z</dcterms:created>
  <dcterms:modified xsi:type="dcterms:W3CDTF">2016-09-30T08:44:49Z</dcterms:modified>
</cp:coreProperties>
</file>